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  <p:sldMasterId id="2147483653" r:id="rId3"/>
    <p:sldMasterId id="2147483655" r:id="rId4"/>
    <p:sldMasterId id="2147483657" r:id="rId5"/>
    <p:sldMasterId id="2147483661" r:id="rId6"/>
    <p:sldMasterId id="2147483662" r:id="rId7"/>
    <p:sldMasterId id="2147483663" r:id="rId8"/>
    <p:sldMasterId id="2147483664" r:id="rId9"/>
    <p:sldMasterId id="2147483665" r:id="rId10"/>
    <p:sldMasterId id="2147483666" r:id="rId11"/>
    <p:sldMasterId id="2147483667" r:id="rId12"/>
    <p:sldMasterId id="2147483668" r:id="rId13"/>
    <p:sldMasterId id="2147483669" r:id="rId14"/>
    <p:sldMasterId id="2147483670" r:id="rId15"/>
    <p:sldMasterId id="2147483671" r:id="rId16"/>
    <p:sldMasterId id="2147483672" r:id="rId17"/>
  </p:sldMasterIdLst>
  <p:notesMasterIdLst>
    <p:notesMasterId r:id="rId65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339" r:id="rId53"/>
    <p:sldId id="291" r:id="rId54"/>
    <p:sldId id="293" r:id="rId55"/>
    <p:sldId id="340" r:id="rId56"/>
    <p:sldId id="341" r:id="rId57"/>
    <p:sldId id="342" r:id="rId58"/>
    <p:sldId id="343" r:id="rId59"/>
    <p:sldId id="345" r:id="rId60"/>
    <p:sldId id="349" r:id="rId61"/>
    <p:sldId id="346" r:id="rId62"/>
    <p:sldId id="347" r:id="rId63"/>
    <p:sldId id="348" r:id="rId64"/>
  </p:sldIdLst>
  <p:sldSz cx="12192000" cy="685800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2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9.xml"/><Relationship Id="rId21" Type="http://schemas.openxmlformats.org/officeDocument/2006/relationships/slide" Target="slides/slide4.xml"/><Relationship Id="rId42" Type="http://schemas.openxmlformats.org/officeDocument/2006/relationships/slide" Target="slides/slide25.xml"/><Relationship Id="rId47" Type="http://schemas.openxmlformats.org/officeDocument/2006/relationships/slide" Target="slides/slide30.xml"/><Relationship Id="rId63" Type="http://schemas.openxmlformats.org/officeDocument/2006/relationships/slide" Target="slides/slide46.xml"/><Relationship Id="rId68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2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slide" Target="slides/slide20.xml"/><Relationship Id="rId40" Type="http://schemas.openxmlformats.org/officeDocument/2006/relationships/slide" Target="slides/slide23.xml"/><Relationship Id="rId45" Type="http://schemas.openxmlformats.org/officeDocument/2006/relationships/slide" Target="slides/slide28.xml"/><Relationship Id="rId53" Type="http://schemas.openxmlformats.org/officeDocument/2006/relationships/slide" Target="slides/slide36.xml"/><Relationship Id="rId58" Type="http://schemas.openxmlformats.org/officeDocument/2006/relationships/slide" Target="slides/slide41.xml"/><Relationship Id="rId66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44.xml"/><Relationship Id="rId19" Type="http://schemas.openxmlformats.org/officeDocument/2006/relationships/slide" Target="slides/slide2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slide" Target="slides/slide18.xml"/><Relationship Id="rId43" Type="http://schemas.openxmlformats.org/officeDocument/2006/relationships/slide" Target="slides/slide26.xml"/><Relationship Id="rId48" Type="http://schemas.openxmlformats.org/officeDocument/2006/relationships/slide" Target="slides/slide31.xml"/><Relationship Id="rId56" Type="http://schemas.openxmlformats.org/officeDocument/2006/relationships/slide" Target="slides/slide39.xml"/><Relationship Id="rId64" Type="http://schemas.openxmlformats.org/officeDocument/2006/relationships/slide" Target="slides/slide47.xml"/><Relationship Id="rId69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slide" Target="slides/slide21.xml"/><Relationship Id="rId46" Type="http://schemas.openxmlformats.org/officeDocument/2006/relationships/slide" Target="slides/slide29.xml"/><Relationship Id="rId59" Type="http://schemas.openxmlformats.org/officeDocument/2006/relationships/slide" Target="slides/slide42.xml"/><Relationship Id="rId67" Type="http://schemas.openxmlformats.org/officeDocument/2006/relationships/viewProps" Target="viewProps.xml"/><Relationship Id="rId20" Type="http://schemas.openxmlformats.org/officeDocument/2006/relationships/slide" Target="slides/slide3.xml"/><Relationship Id="rId41" Type="http://schemas.openxmlformats.org/officeDocument/2006/relationships/slide" Target="slides/slide24.xml"/><Relationship Id="rId54" Type="http://schemas.openxmlformats.org/officeDocument/2006/relationships/slide" Target="slides/slide37.xml"/><Relationship Id="rId62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slide" Target="slides/slide19.xml"/><Relationship Id="rId49" Type="http://schemas.openxmlformats.org/officeDocument/2006/relationships/slide" Target="slides/slide32.xml"/><Relationship Id="rId57" Type="http://schemas.openxmlformats.org/officeDocument/2006/relationships/slide" Target="slides/slide40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4.xml"/><Relationship Id="rId44" Type="http://schemas.openxmlformats.org/officeDocument/2006/relationships/slide" Target="slides/slide27.xml"/><Relationship Id="rId52" Type="http://schemas.openxmlformats.org/officeDocument/2006/relationships/slide" Target="slides/slide35.xml"/><Relationship Id="rId60" Type="http://schemas.openxmlformats.org/officeDocument/2006/relationships/slide" Target="slides/slide43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1.xml"/><Relationship Id="rId39" Type="http://schemas.openxmlformats.org/officeDocument/2006/relationships/slide" Target="slides/slide22.xml"/><Relationship Id="rId34" Type="http://schemas.openxmlformats.org/officeDocument/2006/relationships/slide" Target="slides/slide17.xml"/><Relationship Id="rId50" Type="http://schemas.openxmlformats.org/officeDocument/2006/relationships/slide" Target="slides/slide33.xml"/><Relationship Id="rId55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12D18-2D0C-4C34-9401-E18A05DC969B}" type="datetimeFigureOut">
              <a:rPr lang="de-DE" smtClean="0"/>
              <a:t>06.02.2025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A7B3C-F86A-4ED4-9EB6-81CE6718666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29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97E36B7-0EE9-44B0-9EA3-8ADBD095ADB9}" type="slidenum">
              <a:t>‹Nr.›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17E3DCF-00BE-487B-B9E6-88B878F2FC2A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4E842E7-BFFF-4371-89CE-73749A35BB1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087EAE-ACC5-4FD1-994C-3464DBDD18A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7CB0FB1-DCEE-4E38-8784-8E63F84F289D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4373E1C8-6E6F-41FB-803A-6E9E454A43B9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C8370CE-F067-402A-B88B-6C312E69C1C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6" name="PlaceHolder 2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2C08496-987D-47A3-9B87-B47ADCD3022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9" name="PlaceHolder 2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25D2F1E-16FB-4BC4-AD98-61988DC8160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4" name="PlaceHolder 4"/>
          <p:cNvSpPr>
            <a:spLocks noGrp="1"/>
          </p:cNvSpPr>
          <p:nvPr>
            <p:ph type="ftr" idx="3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5" name="PlaceHolder 5"/>
          <p:cNvSpPr>
            <a:spLocks noGrp="1"/>
          </p:cNvSpPr>
          <p:nvPr>
            <p:ph type="sldNum" idx="3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0C7A033-8800-43F3-9DC5-551E3F38B233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ftr" idx="4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8" name="PlaceHolder 2"/>
          <p:cNvSpPr>
            <a:spLocks noGrp="1"/>
          </p:cNvSpPr>
          <p:nvPr>
            <p:ph type="sldNum" idx="4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2B538D0-B106-440D-9032-A0FAFA4FA4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4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ftr" idx="4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2" name="PlaceHolder 3"/>
          <p:cNvSpPr>
            <a:spLocks noGrp="1"/>
          </p:cNvSpPr>
          <p:nvPr>
            <p:ph type="sldNum" idx="4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3C0FA3C-224E-40B2-8C07-7DA4EA09BA6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dt" idx="4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ftr" idx="4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E5AD462-D9F1-4718-BF38-8B8BE0F555A2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B9E5321-EA8C-4F51-B3A2-F4A59E593CE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dt" idx="5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ftr" idx="5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sldNum" idx="5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3EC5FEF-D0AF-4159-B5BA-82E52A7047B4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dt" idx="5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29BDCDD-D7DD-4725-99EB-FB31F9E83CC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DC35B12-577F-4534-9D8D-06FB3135AC1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2" name="PlaceHolder 4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3" name="PlaceHolder 5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67F1D60-FC5A-40ED-8E2D-FFCCE71296E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4" name="PlaceHolder 6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8" name="PlaceHolder 2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9" name="PlaceHolder 3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7060AB2-9A91-47A2-AB7F-1FB5D12300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E848C3B-412A-4115-AB51-BA2FAC60AC1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9AA404D-3343-41D2-B216-5E33CAF114C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48" name="PlaceHolder 3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9" name="PlaceHolder 4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41FC07C-ACBF-4082-AEAC-E57776EDB74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B9C676F-E98A-405C-8982-E35FD4E16F5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hteck 6"/>
          <p:cNvSpPr/>
          <p:nvPr/>
        </p:nvSpPr>
        <p:spPr>
          <a:xfrm>
            <a:off x="0" y="360"/>
            <a:ext cx="121914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4" name="Textfeld 8"/>
          <p:cNvSpPr/>
          <p:nvPr/>
        </p:nvSpPr>
        <p:spPr>
          <a:xfrm>
            <a:off x="-47880" y="2079000"/>
            <a:ext cx="6602760" cy="240660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1" u="none" strike="noStrike">
                <a:solidFill>
                  <a:schemeClr val="lt1"/>
                </a:solidFill>
                <a:uFillTx/>
                <a:latin typeface="Century Gothic"/>
              </a:rPr>
              <a:t>Präsentation über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8000" b="1" u="none" strike="noStrike">
                <a:solidFill>
                  <a:schemeClr val="lt1"/>
                </a:solidFill>
                <a:uFillTx/>
                <a:latin typeface="Century Gothic"/>
              </a:rPr>
              <a:t>Ticketsystem</a:t>
            </a:r>
            <a:endParaRPr lang="de-DE" sz="8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5" name="Textfeld 20"/>
          <p:cNvSpPr/>
          <p:nvPr/>
        </p:nvSpPr>
        <p:spPr>
          <a:xfrm>
            <a:off x="7641720" y="4452120"/>
            <a:ext cx="6160680" cy="255924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Abdullah Hemmat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Marcel Kutzmutz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Jihye Lee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Andre Schnitzke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8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8965800" y="381600"/>
            <a:ext cx="2773440" cy="260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8548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Textfeld 94"/>
          <p:cNvSpPr/>
          <p:nvPr/>
        </p:nvSpPr>
        <p:spPr>
          <a:xfrm>
            <a:off x="354960" y="8856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6" name="Textfeld 4"/>
          <p:cNvSpPr/>
          <p:nvPr/>
        </p:nvSpPr>
        <p:spPr>
          <a:xfrm>
            <a:off x="3233537" y="325039"/>
            <a:ext cx="6396601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2400" b="0" u="none" strike="noStrike" dirty="0">
                <a:solidFill>
                  <a:schemeClr val="lt1"/>
                </a:solidFill>
                <a:uFillTx/>
                <a:latin typeface="Century Gothic"/>
              </a:rPr>
              <a:t>Detaillierter Zeitplan inkl. Datumsangaben</a:t>
            </a:r>
            <a:endParaRPr lang="de-DE" sz="2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7" name="Tabelle 1"/>
          <p:cNvGraphicFramePr/>
          <p:nvPr>
            <p:extLst>
              <p:ext uri="{D42A27DB-BD31-4B8C-83A1-F6EECF244321}">
                <p14:modId xmlns:p14="http://schemas.microsoft.com/office/powerpoint/2010/main" val="2002985661"/>
              </p:ext>
            </p:extLst>
          </p:nvPr>
        </p:nvGraphicFramePr>
        <p:xfrm>
          <a:off x="462988" y="959562"/>
          <a:ext cx="9167150" cy="5809878"/>
        </p:xfrm>
        <a:graphic>
          <a:graphicData uri="http://schemas.openxmlformats.org/drawingml/2006/table">
            <a:tbl>
              <a:tblPr/>
              <a:tblGrid>
                <a:gridCol w="4223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18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Zeitraum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21.01. – 21.01.2025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Datenmodelierung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Models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Views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22.01.2025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28.01.2025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MVC in ASP.NET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Local DB für Datenanbindung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Bedienfelder, Funktionen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Plausibilitätsprüfung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Whitebox-Test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Qualitätssicherung/Fehlerbehebung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28.01. – 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BlackBox-Test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Projekt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 – 4.02.2025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3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1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AD9A9AC-B20E-B212-70AA-4E5A4F571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4" name="Textfeld 1"/>
          <p:cNvSpPr/>
          <p:nvPr/>
        </p:nvSpPr>
        <p:spPr>
          <a:xfrm>
            <a:off x="351063" y="1002600"/>
            <a:ext cx="34336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Ist-Analyse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5" name="Textfeld 2"/>
          <p:cNvSpPr/>
          <p:nvPr/>
        </p:nvSpPr>
        <p:spPr>
          <a:xfrm>
            <a:off x="206569" y="1886760"/>
            <a:ext cx="10590480" cy="527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Ticketanfragen über mehrere Kanäle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Keine übersichtliche Erfassung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Verspätung der Arbeit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Zusätzlicher Aufwand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Problem beim Zuordnen der Mitarbeiter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8" name="Textfeld 1"/>
          <p:cNvSpPr/>
          <p:nvPr/>
        </p:nvSpPr>
        <p:spPr>
          <a:xfrm>
            <a:off x="417600" y="710280"/>
            <a:ext cx="52275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Anwendungsfälle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39" name="Grafik 15" descr="Ein Bild, das Diagramm, Text, Plan, Reihe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934280" y="1645920"/>
            <a:ext cx="7770240" cy="48960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1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42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2299C761-F2B9-26BD-A1AF-DA40297D4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6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0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1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4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5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8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9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2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9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0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681A637-C858-4DA4-9302-64DFEA66B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6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7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0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1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4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78" name="Grafik 6" descr="Ein Bild, das Screenshot, Software, Multimedia-Software, Text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59480" y="3340344"/>
            <a:ext cx="11872440" cy="247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9" name="Textfeld 7"/>
          <p:cNvSpPr/>
          <p:nvPr/>
        </p:nvSpPr>
        <p:spPr>
          <a:xfrm>
            <a:off x="654480" y="2433600"/>
            <a:ext cx="264672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Login Daten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2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3" name="Textfeld 7"/>
          <p:cNvSpPr/>
          <p:nvPr/>
        </p:nvSpPr>
        <p:spPr>
          <a:xfrm>
            <a:off x="743040" y="2433600"/>
            <a:ext cx="338364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Anfragen Daten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84" name="Grafik 3"/>
          <p:cNvPicPr/>
          <p:nvPr/>
        </p:nvPicPr>
        <p:blipFill>
          <a:blip r:embed="rId3"/>
          <a:stretch/>
        </p:blipFill>
        <p:spPr>
          <a:xfrm>
            <a:off x="12192" y="3429000"/>
            <a:ext cx="12155400" cy="10188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7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1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4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5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6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8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9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2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3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4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93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4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5782124C-8082-5B1A-AF3C-34C4EA8F0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7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8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1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5" name="Textfeld 2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Anmeldung der Mitarbeiter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16" name="Grafik 4" descr="Ein Bild, das Text, Screenshot, Schrift, Zahl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2275920" y="3408840"/>
            <a:ext cx="3819600" cy="3222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17" name="Grafik 8" descr="Ein Bild, das Text, Screenshot, Schrift, Zahl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7480800" y="2715120"/>
            <a:ext cx="3819600" cy="3916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22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1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F367E095-1CBC-EEB3-0345-FDDC7D61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10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3" name="Textfeld 12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4" name="Textfeld 13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5" name="Textfeld 15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/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5FD3C-3242-D09A-7250-C596D2679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4182D987-7930-5FBC-A44D-5604443AB800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>
            <a:extLst>
              <a:ext uri="{FF2B5EF4-FFF2-40B4-BE49-F238E27FC236}">
                <a16:creationId xmlns:a16="http://schemas.microsoft.com/office/drawing/2014/main" id="{FCF9AB25-2CA9-858B-CCD4-7D823E1855C5}"/>
              </a:ext>
            </a:extLst>
          </p:cNvPr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>
            <a:extLst>
              <a:ext uri="{FF2B5EF4-FFF2-40B4-BE49-F238E27FC236}">
                <a16:creationId xmlns:a16="http://schemas.microsoft.com/office/drawing/2014/main" id="{DA8C33A1-24CC-3CC6-D9F8-7425B3CE6F6A}"/>
              </a:ext>
            </a:extLst>
          </p:cNvPr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>
            <a:extLst>
              <a:ext uri="{FF2B5EF4-FFF2-40B4-BE49-F238E27FC236}">
                <a16:creationId xmlns:a16="http://schemas.microsoft.com/office/drawing/2014/main" id="{01574D6B-D948-9E4C-5D71-5E379F2891B0}"/>
              </a:ext>
            </a:extLst>
          </p:cNvPr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>
            <a:extLst>
              <a:ext uri="{FF2B5EF4-FFF2-40B4-BE49-F238E27FC236}">
                <a16:creationId xmlns:a16="http://schemas.microsoft.com/office/drawing/2014/main" id="{3A701ADE-5EB6-DBFE-68FD-36B3AFD94554}"/>
              </a:ext>
            </a:extLst>
          </p:cNvPr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5469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5" name="Textfeld 2"/>
          <p:cNvSpPr/>
          <p:nvPr/>
        </p:nvSpPr>
        <p:spPr>
          <a:xfrm>
            <a:off x="591120" y="2386800"/>
            <a:ext cx="542880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Verwaltung von Tickets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92ABF927-DD9A-4717-17DB-E0AAD9D38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" y="1121664"/>
            <a:ext cx="10585997" cy="538562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4AC7DDD-A257-CC1F-1CA8-DEDBEBB75251}"/>
              </a:ext>
            </a:extLst>
          </p:cNvPr>
          <p:cNvSpPr txBox="1"/>
          <p:nvPr/>
        </p:nvSpPr>
        <p:spPr>
          <a:xfrm>
            <a:off x="400531" y="125136"/>
            <a:ext cx="4826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Kunde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E8B58-9809-2434-73B4-3C937781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EFC23E39-0B10-60E3-78EC-253DB228AFC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DFAEAE7-4404-0D46-C268-AAE18E978CFC}"/>
              </a:ext>
            </a:extLst>
          </p:cNvPr>
          <p:cNvSpPr txBox="1"/>
          <p:nvPr/>
        </p:nvSpPr>
        <p:spPr>
          <a:xfrm>
            <a:off x="400531" y="125136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Mitarbeiter</a:t>
            </a:r>
          </a:p>
        </p:txBody>
      </p:sp>
      <p:pic>
        <p:nvPicPr>
          <p:cNvPr id="5" name="Grafik 4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085A7930-5236-05BC-7EB9-9D3739032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73" y="1048512"/>
            <a:ext cx="10903902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/>
          <p:cNvSpPr/>
          <p:nvPr/>
        </p:nvSpPr>
        <p:spPr>
          <a:xfrm>
            <a:off x="255600" y="573120"/>
            <a:ext cx="4244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Projektumfeld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Textfeld 87"/>
          <p:cNvSpPr/>
          <p:nvPr/>
        </p:nvSpPr>
        <p:spPr>
          <a:xfrm>
            <a:off x="540000" y="1620000"/>
            <a:ext cx="87620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0" u="none" strike="noStrike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/>
          <p:cNvPicPr/>
          <p:nvPr/>
        </p:nvPicPr>
        <p:blipFill>
          <a:blip r:embed="rId3"/>
          <a:stretch/>
        </p:blipFill>
        <p:spPr>
          <a:xfrm>
            <a:off x="805680" y="2834640"/>
            <a:ext cx="6204240" cy="1110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9" name="Grafik 12" descr="Ein Bild, das Grafiken, lila, Farbigkeit, Flieder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-46080" y="4907520"/>
            <a:ext cx="1897560" cy="1067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0" name="Picture 31"/>
          <p:cNvPicPr/>
          <p:nvPr/>
        </p:nvPicPr>
        <p:blipFill>
          <a:blip r:embed="rId5"/>
          <a:stretch/>
        </p:blipFill>
        <p:spPr>
          <a:xfrm>
            <a:off x="1851840" y="4751280"/>
            <a:ext cx="1301400" cy="1330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1" name="Picture 41"/>
          <p:cNvPicPr/>
          <p:nvPr/>
        </p:nvPicPr>
        <p:blipFill>
          <a:blip r:embed="rId6"/>
          <a:stretch/>
        </p:blipFill>
        <p:spPr>
          <a:xfrm>
            <a:off x="5333760" y="4751280"/>
            <a:ext cx="4483800" cy="1257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2" name="Picture 32"/>
          <p:cNvPicPr/>
          <p:nvPr/>
        </p:nvPicPr>
        <p:blipFill>
          <a:blip r:embed="rId7"/>
          <a:stretch/>
        </p:blipFill>
        <p:spPr>
          <a:xfrm>
            <a:off x="10506240" y="5060520"/>
            <a:ext cx="1004400" cy="936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3" name="Grafik 25" descr="Ein Bild, das Kreis, Schrift, Grafiken, Screenshot enthält.&#10;&#10;Automatisch generierte Beschreibung"/>
          <p:cNvPicPr/>
          <p:nvPr/>
        </p:nvPicPr>
        <p:blipFill>
          <a:blip r:embed="rId8"/>
          <a:stretch/>
        </p:blipFill>
        <p:spPr>
          <a:xfrm>
            <a:off x="3551400" y="4885560"/>
            <a:ext cx="1110960" cy="11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3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B59A4-AED0-4057-85E2-2D63C7EE9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2C4AAE0-D06E-BD92-435F-032E2FC5D2D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85F2AD6-3157-9C2A-B672-877D2F112C52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018E6F51-DBCA-8056-023C-DE72A70D5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7" y="1177426"/>
            <a:ext cx="10919779" cy="555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60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DFCA-B80C-86D7-E242-0D14EBDCE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225E4791-3566-A205-BDD3-CAFA3B2ED34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654A577-CF57-9DA9-98A2-12AE839D4906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5" name="Grafik 4" descr="Ein Bild, das Text, Software, Computersymbol, Webseite enthält.&#10;&#10;KI-generierte Inhalte können fehlerhaft sein.">
            <a:extLst>
              <a:ext uri="{FF2B5EF4-FFF2-40B4-BE49-F238E27FC236}">
                <a16:creationId xmlns:a16="http://schemas.microsoft.com/office/drawing/2014/main" id="{B56F766E-DE46-BC81-B8F0-12145454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84" y="1051750"/>
            <a:ext cx="10825644" cy="550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62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907CF-451C-C387-1A69-C139E2F7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0F1D64F-F2DA-DB57-4A45-239378A1372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DBB5DCE-8615-090A-E753-D5E8A5047494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oftware, Screenshot, Computersymbol enthält.&#10;&#10;KI-generierte Inhalte können fehlerhaft sein.">
            <a:extLst>
              <a:ext uri="{FF2B5EF4-FFF2-40B4-BE49-F238E27FC236}">
                <a16:creationId xmlns:a16="http://schemas.microsoft.com/office/drawing/2014/main" id="{507EB2EF-F50A-86A5-2963-FBDB2CD1B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" y="1046576"/>
            <a:ext cx="10931672" cy="556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042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89F5D-D52C-B716-C855-0DB6C7E17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F9E0BEC4-0FC3-0EC9-9DD2-18F4DDAB029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40E1BC-2E5F-DCE2-8C75-3FB85847C150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B6BBCBF6-2D1B-8D5D-28DC-F7F1E74C7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573FC51-03BD-BCB6-9C8B-A78AD4A9DA4E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</p:spTree>
    <p:extLst>
      <p:ext uri="{BB962C8B-B14F-4D97-AF65-F5344CB8AC3E}">
        <p14:creationId xmlns:p14="http://schemas.microsoft.com/office/powerpoint/2010/main" val="145350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F191F-4E3A-37D9-B215-7883F9E1A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957E931-7B5B-A9CE-60AF-128D1EC6A13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6194456C-8738-BFE6-C449-E84051AB59D8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0D5EC127-B88F-C76E-348A-EB009F01F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F764AB6-E193-69A2-8D62-F8E7EA9B8F23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D69F124-8CEB-C9BA-ABF8-69ADF9BAFCD2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3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00FD6-947A-799E-DACC-E39FC6BB8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EB900B0-5B70-2526-94B2-CE5B51BDE0A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824668-FDB4-7FAF-6FB1-89B75385308C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9DFC4E9B-A6FF-6838-95A7-F2FFEBF7C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6B5E3FD-0C78-780C-9D8B-8642663B265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8DEB7D6-A67B-71D3-2176-B33AA1951E03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D792B2E-43DE-5012-CC82-B123069CFBC1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sz="2400" dirty="0">
                <a:solidFill>
                  <a:schemeClr val="bg1"/>
                </a:solidFill>
              </a:rPr>
              <a:t>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8925188-FF70-9E72-D7AE-BEF4997D8D4B}"/>
              </a:ext>
            </a:extLst>
          </p:cNvPr>
          <p:cNvSpPr txBox="1"/>
          <p:nvPr/>
        </p:nvSpPr>
        <p:spPr>
          <a:xfrm>
            <a:off x="1418243" y="49687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07992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CB091-8403-A351-D39B-314452AA8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17B3313-B653-BCB5-5EFA-F817705F3E4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B6EE2EF-A7DD-000E-7F98-EB6FDC11E59A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20A73CFC-217D-E08A-DABB-E7683CC58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70C4F80-BDCF-420C-5EF6-74CA5CB257A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990AE3-5D56-152D-AD72-B4E727C76B41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661B98-8FEA-231D-F13C-4B829CFED23B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FCFA1AA-F63C-0585-9027-96D221F52002}"/>
              </a:ext>
            </a:extLst>
          </p:cNvPr>
          <p:cNvSpPr txBox="1"/>
          <p:nvPr/>
        </p:nvSpPr>
        <p:spPr>
          <a:xfrm>
            <a:off x="1418243" y="50150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795343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1C0C3-933C-E76B-1128-15AD07382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BB9E8F0-6B83-CF76-EAFD-92BA24A9820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>
            <a:extLst>
              <a:ext uri="{FF2B5EF4-FFF2-40B4-BE49-F238E27FC236}">
                <a16:creationId xmlns:a16="http://schemas.microsoft.com/office/drawing/2014/main" id="{6E77F0F4-20B2-342C-95F9-F8FE103902B1}"/>
              </a:ext>
            </a:extLst>
          </p:cNvPr>
          <p:cNvSpPr/>
          <p:nvPr/>
        </p:nvSpPr>
        <p:spPr>
          <a:xfrm>
            <a:off x="440795" y="2599457"/>
            <a:ext cx="11391558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Vielen Dank für Ihre Aufmerksamkeit !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>
            <a:extLst>
              <a:ext uri="{FF2B5EF4-FFF2-40B4-BE49-F238E27FC236}">
                <a16:creationId xmlns:a16="http://schemas.microsoft.com/office/drawing/2014/main" id="{AB864D28-A4D5-0BDD-4165-F21D72F6E72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55600" y="5836106"/>
            <a:ext cx="5068754" cy="829544"/>
          </a:xfrm>
          <a:prstGeom prst="rect">
            <a:avLst/>
          </a:prstGeom>
          <a:noFill/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436364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rafik 5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5" name="Textfeld 5"/>
          <p:cNvSpPr/>
          <p:nvPr/>
        </p:nvSpPr>
        <p:spPr>
          <a:xfrm>
            <a:off x="763560" y="573120"/>
            <a:ext cx="322884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Projektziel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6" name="Textfeld 91"/>
          <p:cNvSpPr/>
          <p:nvPr/>
        </p:nvSpPr>
        <p:spPr>
          <a:xfrm>
            <a:off x="1419676" y="1620000"/>
            <a:ext cx="783972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7" name="Grafik 92"/>
          <p:cNvPicPr/>
          <p:nvPr/>
        </p:nvPicPr>
        <p:blipFill>
          <a:blip r:embed="rId3"/>
          <a:stretch/>
        </p:blipFill>
        <p:spPr>
          <a:xfrm>
            <a:off x="1546952" y="2426760"/>
            <a:ext cx="8931600" cy="40528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Textfeld 94"/>
          <p:cNvSpPr/>
          <p:nvPr/>
        </p:nvSpPr>
        <p:spPr>
          <a:xfrm>
            <a:off x="550080" y="668520"/>
            <a:ext cx="605772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Projektbegründung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0" name="Textfeld 1"/>
          <p:cNvSpPr/>
          <p:nvPr/>
        </p:nvSpPr>
        <p:spPr>
          <a:xfrm>
            <a:off x="300960" y="2499480"/>
            <a:ext cx="12780720" cy="146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Optimierung der unorganisierten Arbeitsprozesse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1" name="Textfeld 2"/>
          <p:cNvSpPr/>
          <p:nvPr/>
        </p:nvSpPr>
        <p:spPr>
          <a:xfrm>
            <a:off x="612720" y="3912120"/>
            <a:ext cx="7718040" cy="2010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Manuelle Annahme der Anfragen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 Unklarheit, Verwirrung, Fehler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Projektschnittstellen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4" name="Textfeld 1"/>
          <p:cNvSpPr/>
          <p:nvPr/>
        </p:nvSpPr>
        <p:spPr>
          <a:xfrm>
            <a:off x="684360" y="2447280"/>
            <a:ext cx="10851480" cy="974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Stakeholder : Alle Kommilitonen des Projekts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5" name="Textfeld 2"/>
          <p:cNvSpPr/>
          <p:nvPr/>
        </p:nvSpPr>
        <p:spPr>
          <a:xfrm>
            <a:off x="565560" y="3638520"/>
            <a:ext cx="625284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Funktion der Mitarbeiter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7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18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9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08E3839-2455-84FA-500C-39E38598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1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2" name="Tabelle 3"/>
          <p:cNvGraphicFramePr/>
          <p:nvPr>
            <p:extLst>
              <p:ext uri="{D42A27DB-BD31-4B8C-83A1-F6EECF244321}">
                <p14:modId xmlns:p14="http://schemas.microsoft.com/office/powerpoint/2010/main" val="740153538"/>
              </p:ext>
            </p:extLst>
          </p:nvPr>
        </p:nvGraphicFramePr>
        <p:xfrm>
          <a:off x="1196400" y="3325680"/>
          <a:ext cx="9799200" cy="2863800"/>
        </p:xfrm>
        <a:graphic>
          <a:graphicData uri="http://schemas.openxmlformats.org/drawingml/2006/table">
            <a:tbl>
              <a:tblPr/>
              <a:tblGrid>
                <a:gridCol w="489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9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28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28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20</a:t>
                      </a:r>
                      <a:endParaRPr lang="de-DE" sz="2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3" name="Textfeld 4"/>
          <p:cNvSpPr/>
          <p:nvPr/>
        </p:nvSpPr>
        <p:spPr>
          <a:xfrm>
            <a:off x="1114731" y="2285820"/>
            <a:ext cx="83656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Aufwandsplanung zu den Projektphasen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455</Words>
  <Application>Microsoft Office PowerPoint</Application>
  <PresentationFormat>Breitbild</PresentationFormat>
  <Paragraphs>239</Paragraphs>
  <Slides>47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17</vt:i4>
      </vt:variant>
      <vt:variant>
        <vt:lpstr>Folientitel</vt:lpstr>
      </vt:variant>
      <vt:variant>
        <vt:i4>47</vt:i4>
      </vt:variant>
    </vt:vector>
  </HeadingPairs>
  <TitlesOfParts>
    <vt:vector size="70" baseType="lpstr">
      <vt:lpstr>Aptos</vt:lpstr>
      <vt:lpstr>Arial</vt:lpstr>
      <vt:lpstr>Century Gothic</vt:lpstr>
      <vt:lpstr>Symbol</vt:lpstr>
      <vt:lpstr>Times New Roman</vt:lpstr>
      <vt:lpstr>Wingdings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Jihye Lee</dc:creator>
  <dc:description/>
  <cp:lastModifiedBy>Jihye Lee</cp:lastModifiedBy>
  <cp:revision>193</cp:revision>
  <dcterms:created xsi:type="dcterms:W3CDTF">2024-03-06T08:10:14Z</dcterms:created>
  <dcterms:modified xsi:type="dcterms:W3CDTF">2025-02-06T11:00:50Z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0x01010034F674D800AB0D47A4D8163CDD1F3B45</vt:lpwstr>
  </property>
  <property fmtid="{D5CDD505-2E9C-101B-9397-08002B2CF9AE}" pid="3" name="PresentationFormat">
    <vt:lpwstr>Breitbild</vt:lpwstr>
  </property>
  <property fmtid="{D5CDD505-2E9C-101B-9397-08002B2CF9AE}" pid="4" name="Slides">
    <vt:r8>81</vt:r8>
  </property>
</Properties>
</file>